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3B3926-D5CA-48C3-9A6C-62475C4AB58B}">
  <a:tblStyle styleId="{D03B3926-D5CA-48C3-9A6C-62475C4AB5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5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21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penSans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b169b560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29b169b560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47e0292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147e0292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147e0292d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147e0292d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adcb459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adcb459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aadcb45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aadcb45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aadcb45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aadcb45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aadcb459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aadcb459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aadcb459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aadcb459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aadcb459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aadcb459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aadcb459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aadcb459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147e0292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147e0292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147e0292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147e0292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143000" y="841772"/>
            <a:ext cx="6519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143000" y="2701529"/>
            <a:ext cx="6519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67293" y="298782"/>
            <a:ext cx="7507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67293" y="1394157"/>
            <a:ext cx="7507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3"/>
            <a:ext cx="7044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044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67293" y="298782"/>
            <a:ext cx="7507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71450" y="1398356"/>
            <a:ext cx="3652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022321" y="1398356"/>
            <a:ext cx="3652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167293" y="298782"/>
            <a:ext cx="7507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330583" y="346472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3450973" y="750094"/>
            <a:ext cx="42174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330583" y="1546622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7293" y="298782"/>
            <a:ext cx="7507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7293" y="1394157"/>
            <a:ext cx="7507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822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7674725" y="0"/>
            <a:ext cx="1469400" cy="46578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AY2023/24 Sem1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CS4246/CS5446</a:t>
            </a:r>
            <a:endParaRPr sz="1100"/>
          </a:p>
        </p:txBody>
      </p:sp>
      <p:pic>
        <p:nvPicPr>
          <p:cNvPr descr="https://www.comp.nus.edu.sg/templates/t3_nus2015/images/assets/logos/logo.png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67293" y="4729979"/>
            <a:ext cx="1951095" cy="34840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17.gif"/><Relationship Id="rId5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log.research.google/2021/04/evolving-reinforcement-learning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11.gif"/><Relationship Id="rId5" Type="http://schemas.openxmlformats.org/officeDocument/2006/relationships/image" Target="../media/image12.gif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Relationship Id="rId4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Relationship Id="rId4" Type="http://schemas.openxmlformats.org/officeDocument/2006/relationships/image" Target="../media/image18.gif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1957950" y="707879"/>
            <a:ext cx="48894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/>
              <a:t>Bipedal Walker</a:t>
            </a:r>
            <a:endParaRPr/>
          </a:p>
        </p:txBody>
      </p:sp>
      <p:sp>
        <p:nvSpPr>
          <p:cNvPr id="63" name="Google Shape;63;p10"/>
          <p:cNvSpPr txBox="1"/>
          <p:nvPr>
            <p:ph idx="4294967295" type="body"/>
          </p:nvPr>
        </p:nvSpPr>
        <p:spPr>
          <a:xfrm>
            <a:off x="1711975" y="2227075"/>
            <a:ext cx="5651100" cy="234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Nguyen Quoc Anh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Reward Modification: Hopping + Jump Higher</a:t>
            </a:r>
            <a:endParaRPr/>
          </a:p>
        </p:txBody>
      </p:sp>
      <p:graphicFrame>
        <p:nvGraphicFramePr>
          <p:cNvPr id="141" name="Google Shape;141;p19"/>
          <p:cNvGraphicFramePr/>
          <p:nvPr/>
        </p:nvGraphicFramePr>
        <p:xfrm>
          <a:off x="147600" y="109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{D03B3926-D5CA-48C3-9A6C-62475C4AB58B}</a:tableStyleId>
              </a:tblPr>
              <a:tblGrid>
                <a:gridCol w="2500350"/>
                <a:gridCol w="2500350"/>
                <a:gridCol w="2500350"/>
              </a:tblGrid>
              <a:tr h="390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NoLeg0Contact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JumpHigher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1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DDPG on EZ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Reward </a:t>
                      </a:r>
                      <a:r>
                        <a:rPr lang="en"/>
                        <a:t>Modification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Deduct points 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 </a:t>
                      </a:r>
                      <a:r>
                        <a:rPr lang="en" sz="1300" u="sng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having 1 leg contact 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all times. Reward points ¼ for keeping leg not contact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Deduct points for being under a </a:t>
                      </a:r>
                      <a:r>
                        <a:rPr lang="en" sz="1300" u="sng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height threshold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Reward points for being above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00" y="2613003"/>
            <a:ext cx="2500350" cy="166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975" y="2613000"/>
            <a:ext cx="2500299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2647875" y="4279900"/>
            <a:ext cx="250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Gave up hopping and just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 really fast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</a:t>
            </a:r>
            <a:r>
              <a:rPr lang="e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leg contact time</a:t>
            </a:r>
            <a:endParaRPr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8300" y="2612988"/>
            <a:ext cx="2500350" cy="166690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5148275" y="4276750"/>
            <a:ext cx="25002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Doesn’t jump, but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hop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in small steps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the hull higher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Reward Modification: Possible Todos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311700" y="1152475"/>
            <a:ext cx="7356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Induce </a:t>
            </a:r>
            <a:r>
              <a:rPr b="1" lang="en"/>
              <a:t>Hopping</a:t>
            </a:r>
            <a:r>
              <a:rPr lang="en"/>
              <a:t>: Reward for height of leg joint, not no-contact-of-leg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Lessen</a:t>
            </a:r>
            <a:r>
              <a:rPr b="1" lang="en"/>
              <a:t> Balancing</a:t>
            </a:r>
            <a:r>
              <a:rPr lang="en"/>
              <a:t> requirements: Only punish if hull angle is outside of [-pi/6, </a:t>
            </a:r>
            <a:r>
              <a:rPr lang="en"/>
              <a:t>pi/6</a:t>
            </a:r>
            <a:r>
              <a:rPr lang="en"/>
              <a:t>]. This will make the agent explore more diverse policy in hardcore environment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Further tuning of rewards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more to the state/observations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262600" y="926625"/>
            <a:ext cx="7358700" cy="3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Fujimoto, S.; Hoof, H.V.; Meger, D. 2018.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Addressing Function Approximation Error in Actor-Critic Methods. </a:t>
            </a:r>
            <a:r>
              <a:rPr i="1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ArXiv, abs/1802.09477</a:t>
            </a: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[2] Peter Henderson et al.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Deep Reinforcement Learning that Matters.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2019. arXiv: 1709. 06560 [cs.LG].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[3] Honghao Wei and Lei Ying. “FORK: A Forward-Looking Actor For Model-Free Reinforcement Learning”. In: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CoRR abs/2010.01652 (2020)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arXiv: 2010.01652. url: https://arxiv.org/abs/2010.01652.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[4] 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Schulman, J., Moritz, P., Levine, S., Jordan, M., &amp; Abbeel, P. (2015). High-dimensional continuous control using generalized advantage estimation. </a:t>
            </a:r>
            <a:r>
              <a:rPr i="1" lang="en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arXiv:1506.02438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[5]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PyLessons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“Bipedalwalker-V3 with Continuous Proximal Policy Optimization.” pylessons.com/BipedalWalker-v3-PPO. Accessed 18 Nov. 2023.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[6] PIERRÉ, A.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OpenAI’s gym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Available at: https://github.com/openai/gym/blob/master/gym/envs/box2d/bipedal_walker.py (Accessed: 18 November 2023).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[7] Timothy P. Lillicrap, Jonathan J. Hunt, Alexander Pritzel, Nicolas Heess, Tom Erez, Yuval Tassa, David Silver, and Daan Wierstra. Continuous control with deep reinforcement learning, 2019.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[8] Evolving Reinforcement Learning Algorithms: 2021. </a:t>
            </a:r>
            <a:r>
              <a:rPr i="1"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https://blog.research.google/2021/04/evolving-reinforcement-learning.html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[9] Neel Bhatt. “CS885 Reinforcement Learning: DDPG End-to-End Autonomous Parking - Neel Bhatt.” YouTube, July 31, 2022. https://www.youtube.com/watch?v=3LFkAiV50FQ.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Evolutionary Algorithm 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DDPG 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Reward </a:t>
            </a:r>
            <a:r>
              <a:rPr lang="en"/>
              <a:t>Modification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Evolutionary Algorithm (EvoAlg)</a:t>
            </a:r>
            <a:endParaRPr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311700" y="1059975"/>
            <a:ext cx="5471100" cy="350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Source: [8]</a:t>
            </a:r>
            <a:endParaRPr/>
          </a:p>
        </p:txBody>
      </p:sp>
      <p:sp>
        <p:nvSpPr>
          <p:cNvPr id="76" name="Google Shape;76;p12"/>
          <p:cNvSpPr txBox="1"/>
          <p:nvPr/>
        </p:nvSpPr>
        <p:spPr>
          <a:xfrm>
            <a:off x="4635800" y="1127550"/>
            <a:ext cx="30177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Evolve the nn that maps state to actions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with 48 agents of new generation, for each, run 3 episodes to get average rewards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25% pass to next gen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75% (randomly, prob weighted to reward) to breed (new weights chosen from parents) and mutate (10% new weights added with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noise)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create children for next gen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 from step 1, till gen 40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5" y="1567125"/>
            <a:ext cx="4474976" cy="249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Deep Deterministic Policy Gradients (DDPG)</a:t>
            </a:r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b="6082" l="15401" r="20396" t="26852"/>
          <a:stretch/>
        </p:blipFill>
        <p:spPr>
          <a:xfrm>
            <a:off x="311700" y="1319250"/>
            <a:ext cx="4426950" cy="2601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/>
        </p:nvSpPr>
        <p:spPr>
          <a:xfrm>
            <a:off x="708700" y="4126575"/>
            <a:ext cx="29448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[9]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5008050" y="1319250"/>
            <a:ext cx="20613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Trained to output actions that maximize Q value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Trained to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Mean Squared Bellman Error, get better Q value estimation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DDPG</a:t>
            </a:r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588" y="2126025"/>
            <a:ext cx="290512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322775" y="4316775"/>
            <a:ext cx="3055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*Training on CPU, of the same machine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38" y="2051300"/>
            <a:ext cx="3120226" cy="23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3745875" y="4172150"/>
            <a:ext cx="4017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" name="Google Shape;95;p14"/>
          <p:cNvGraphicFramePr/>
          <p:nvPr/>
        </p:nvGraphicFramePr>
        <p:xfrm>
          <a:off x="322775" y="913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{D03B3926-D5CA-48C3-9A6C-62475C4AB58B}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EvoAlg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DDPG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 hours for 48 agents/gen, 40 generations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 hours for 1,000,000 timesteps	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93550" y="1112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DDPG: on EZ and Hardcore results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0" y="1001275"/>
            <a:ext cx="7687800" cy="57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EvoAlg on EZ 		                DDPG</a:t>
            </a:r>
            <a:r>
              <a:rPr b="1" lang="en"/>
              <a:t> on EZ		       DDPG on Hardcore</a:t>
            </a:r>
            <a:endParaRPr b="1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0" y="1621575"/>
            <a:ext cx="2456775" cy="16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125" y="1603400"/>
            <a:ext cx="2489562" cy="165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75" y="1603400"/>
            <a:ext cx="2489550" cy="16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8588" y="3605613"/>
            <a:ext cx="2369275" cy="90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628488"/>
            <a:ext cx="2517275" cy="85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9175" y="3605599"/>
            <a:ext cx="2489550" cy="94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Reward </a:t>
            </a:r>
            <a:r>
              <a:rPr lang="en"/>
              <a:t>Modification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/>
              <a:t>Related Works: Sparse vs Dense</a:t>
            </a:r>
            <a:endParaRPr i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Found solutions: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Source: [5]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Default Reward System: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Reward when move forth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Punish when use any motor torque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Punish when tilt angle !=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Punish when falls -&gt; stops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Source: [6]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700" y="1671375"/>
            <a:ext cx="3681324" cy="303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Reward</a:t>
            </a:r>
            <a:r>
              <a:rPr lang="en"/>
              <a:t> Modification</a:t>
            </a:r>
            <a:r>
              <a:rPr lang="en"/>
              <a:t>: Problems to solve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6000"/>
            <a:ext cx="3818074" cy="254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875" y="2026013"/>
            <a:ext cx="3818074" cy="2545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p17"/>
          <p:cNvGraphicFramePr/>
          <p:nvPr/>
        </p:nvGraphicFramePr>
        <p:xfrm>
          <a:off x="49425" y="91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{D03B3926-D5CA-48C3-9A6C-62475C4AB58B}</a:tableStyleId>
              </a:tblPr>
              <a:tblGrid>
                <a:gridCol w="3789825"/>
                <a:gridCol w="3789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Slow because of balancing (Bicycle)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Still waits till 1600 steps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Doesn’t look like how normal humans walk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Reward </a:t>
            </a:r>
            <a:r>
              <a:rPr lang="en"/>
              <a:t>Modification</a:t>
            </a:r>
            <a:r>
              <a:rPr lang="en"/>
              <a:t>: No Idle + Run Faster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3" y="1971950"/>
            <a:ext cx="3440331" cy="22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375" y="1971950"/>
            <a:ext cx="3440288" cy="22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725" y="4319725"/>
            <a:ext cx="2686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725" y="4678775"/>
            <a:ext cx="3071086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475" y="4305438"/>
            <a:ext cx="27717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438" y="4624525"/>
            <a:ext cx="2807850" cy="19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462" y="4817500"/>
            <a:ext cx="2686050" cy="1941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" name="Google Shape;135;p18"/>
          <p:cNvGraphicFramePr/>
          <p:nvPr/>
        </p:nvGraphicFramePr>
        <p:xfrm>
          <a:off x="0" y="91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{D03B3926-D5CA-48C3-9A6C-62475C4AB58B}</a:tableStyleId>
              </a:tblPr>
              <a:tblGrid>
                <a:gridCol w="3835625"/>
                <a:gridCol w="3835625"/>
              </a:tblGrid>
              <a:tr h="41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Run Faster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to extract average speed threshold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Reward/punish 4 over/under speed threshold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